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1" r:id="rId3"/>
    <p:sldId id="260" r:id="rId4"/>
    <p:sldId id="261" r:id="rId5"/>
    <p:sldId id="267" r:id="rId6"/>
    <p:sldId id="268" r:id="rId7"/>
    <p:sldId id="263" r:id="rId8"/>
    <p:sldId id="282" r:id="rId9"/>
    <p:sldId id="283" r:id="rId10"/>
    <p:sldId id="281" r:id="rId11"/>
    <p:sldId id="277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7A1"/>
    <a:srgbClr val="3366FF"/>
    <a:srgbClr val="96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18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7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AD46331F-1784-469A-91C3-3106D4CF7B4B}" type="datetimeFigureOut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3CFBE0C7-814C-467F-B7CB-77F583ED18E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09086AB9-C2CF-4AFC-B5BD-4C4EE9189BF4}" type="datetimeFigureOut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noProof="0"/>
              <a:t>Click to edit Master text styles</a:t>
            </a:r>
          </a:p>
          <a:p>
            <a:pPr lvl="1"/>
            <a:r>
              <a:rPr lang="sr-Latn-CS" noProof="0"/>
              <a:t>Second level</a:t>
            </a:r>
          </a:p>
          <a:p>
            <a:pPr lvl="2"/>
            <a:r>
              <a:rPr lang="sr-Latn-CS" noProof="0"/>
              <a:t>Third level</a:t>
            </a:r>
          </a:p>
          <a:p>
            <a:pPr lvl="3"/>
            <a:r>
              <a:rPr lang="sr-Latn-CS" noProof="0"/>
              <a:t>Fourth level</a:t>
            </a:r>
          </a:p>
          <a:p>
            <a:pPr lvl="4"/>
            <a:r>
              <a:rPr lang="sr-Latn-C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2981FA80-24CC-431D-AA99-8012F05A56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sp>
        <p:nvSpPr>
          <p:cNvPr id="5" name="sky"/>
          <p:cNvSpPr/>
          <p:nvPr/>
        </p:nvSpPr>
        <p:spPr bwMode="white">
          <a:xfrm>
            <a:off x="3175" y="0"/>
            <a:ext cx="12188825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>
          <a:blip r:embed="rId2"/>
          <a:srcRect l="2673" r="9901"/>
          <a:stretch>
            <a:fillRect/>
          </a:stretch>
        </p:blipFill>
        <p:spPr bwMode="ltGray">
          <a:xfrm>
            <a:off x="-1588" y="5497513"/>
            <a:ext cx="1218882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7047-29C2-4AF7-AAC2-315B6E3D5F04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5C94A-A6F1-4A85-9097-199A0320CA9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F196-D060-4860-A01F-4BD487A3D473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1DB24-97CA-44D6-BCC8-5DB8C0CA5E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AB6A-FF54-4661-A6D0-C1C18C5A9383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63B7C-EF3A-4E5B-9499-50C71524B1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y"/>
          <p:cNvSpPr/>
          <p:nvPr/>
        </p:nvSpPr>
        <p:spPr>
          <a:xfrm>
            <a:off x="3175" y="0"/>
            <a:ext cx="12188825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D363-5857-4175-BC9D-79DE107CD72D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DDC37-2561-4C49-A3A6-7F687033FF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FF212-B009-4C0B-A57A-E59ACB9E596A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1B71-CCB5-416E-A1C2-264A22B1F0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BE18-8E15-4FB2-B79E-C82AA64825E0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5710-2E0E-4BA7-A1AB-49E42468DE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48E21-1B76-40B0-8DA0-5CE773999BD0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E279A-46C8-46A1-98E4-2D8786C1E1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"/>
          <p:cNvSpPr/>
          <p:nvPr/>
        </p:nvSpPr>
        <p:spPr>
          <a:xfrm>
            <a:off x="3175" y="0"/>
            <a:ext cx="12188825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02F73-5E6E-44F9-84D3-E3DA3A359BF2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0193-CE4D-4CCE-81F1-881BDE917E6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E922-7750-4153-93CC-805A164C549B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6287-9927-499D-BF65-223421185FB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F12C-880E-444D-8B0B-A6690B53C251}" type="datetime1">
              <a:rPr lang="en-US"/>
              <a:pPr>
                <a:defRPr/>
              </a:pPr>
              <a:t>2/13/2020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C4CF-A078-4A2E-B0FD-852C40E5543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3175" y="0"/>
            <a:ext cx="12188825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 b="0"/>
          </a:p>
        </p:txBody>
      </p:sp>
      <p:pic>
        <p:nvPicPr>
          <p:cNvPr id="1030" name="water2"/>
          <p:cNvPicPr>
            <a:picLocks noChangeAspect="1"/>
          </p:cNvPicPr>
          <p:nvPr/>
        </p:nvPicPr>
        <p:blipFill>
          <a:blip r:embed="rId13"/>
          <a:srcRect l="2673" r="9901"/>
          <a:stretch>
            <a:fillRect/>
          </a:stretch>
        </p:blipFill>
        <p:spPr bwMode="white">
          <a:xfrm>
            <a:off x="-1588" y="6256338"/>
            <a:ext cx="1218882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1341438" y="265113"/>
            <a:ext cx="950912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10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41438" y="1573213"/>
            <a:ext cx="9509125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438" y="6602413"/>
            <a:ext cx="71596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cap="all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cap="all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1D1EDC-F8F7-43C5-87AB-397B24C12A44}" type="datetime1">
              <a:rPr lang="en-US"/>
              <a:pPr>
                <a:defRPr/>
              </a:pPr>
              <a:t>2/13/2020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0" cap="all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C64578-3110-4A41-8680-9D84645BD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kern="1200">
          <a:solidFill>
            <a:srgbClr val="1B485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rgbClr val="1B4855"/>
          </a:solidFill>
          <a:latin typeface="Georgia" pitchFamily="18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100000"/>
        <a:buFont typeface="Arial" charset="0"/>
        <a:buChar char="•"/>
        <a:defRPr sz="2000" kern="1200">
          <a:solidFill>
            <a:srgbClr val="1B4855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charset="0"/>
        <a:buChar char="•"/>
        <a:defRPr kern="1200">
          <a:solidFill>
            <a:srgbClr val="1B4855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•"/>
        <a:defRPr sz="1600" kern="1200">
          <a:solidFill>
            <a:srgbClr val="1B4855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•"/>
        <a:defRPr sz="1400" kern="1200">
          <a:solidFill>
            <a:srgbClr val="1B4855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•"/>
        <a:defRPr sz="1400" kern="1200">
          <a:solidFill>
            <a:srgbClr val="1B4855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496888" y="114300"/>
            <a:ext cx="11136312" cy="2308225"/>
          </a:xfrm>
        </p:spPr>
        <p:txBody>
          <a:bodyPr/>
          <a:lstStyle/>
          <a:p>
            <a:pPr eaLnBrk="1" hangingPunct="1"/>
            <a:br>
              <a:rPr lang="hr-HR" sz="2500" b="1"/>
            </a:br>
            <a:br>
              <a:rPr lang="hr-HR" sz="2500" b="1"/>
            </a:br>
            <a:r>
              <a:rPr lang="hr-HR" sz="2500" b="1">
                <a:solidFill>
                  <a:schemeClr val="accent1"/>
                </a:solidFill>
                <a:latin typeface="Arial" charset="0"/>
              </a:rPr>
              <a:t>P  R  O  G  R  A  M</a:t>
            </a:r>
            <a:br>
              <a:rPr lang="hr-HR" sz="2500">
                <a:solidFill>
                  <a:schemeClr val="accent1"/>
                </a:solidFill>
                <a:latin typeface="Arial" charset="0"/>
              </a:rPr>
            </a:br>
            <a:r>
              <a:rPr lang="hr-HR" sz="2500" b="1">
                <a:solidFill>
                  <a:schemeClr val="accent1"/>
                </a:solidFill>
                <a:latin typeface="Arial" charset="0"/>
              </a:rPr>
              <a:t>PODIZANJA KVALITETE TURISTIČKE PONUDE NA PODRUČJU SPLITSKO – DALMATINSKE ŽUPANIJE</a:t>
            </a:r>
            <a:br>
              <a:rPr lang="hr-HR" sz="5400">
                <a:solidFill>
                  <a:schemeClr val="accent1"/>
                </a:solidFill>
              </a:rPr>
            </a:b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8938" y="5340350"/>
            <a:ext cx="10968037" cy="1403350"/>
          </a:xfrm>
        </p:spPr>
        <p:txBody>
          <a:bodyPr/>
          <a:lstStyle/>
          <a:p>
            <a:pPr algn="l" eaLnBrk="1" hangingPunct="1">
              <a:lnSpc>
                <a:spcPct val="70000"/>
              </a:lnSpc>
              <a:spcBef>
                <a:spcPct val="0"/>
              </a:spcBef>
            </a:pPr>
            <a:endParaRPr lang="hr-HR" sz="500" cap="none">
              <a:solidFill>
                <a:srgbClr val="286D7F"/>
              </a:solidFill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endParaRPr lang="hr-HR" sz="1000" cap="none">
              <a:solidFill>
                <a:srgbClr val="1B4855"/>
              </a:solidFill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hr-HR" sz="1000" cap="none">
                <a:solidFill>
                  <a:srgbClr val="1B4855"/>
                </a:solidFill>
                <a:latin typeface="Arial" charset="0"/>
              </a:rPr>
              <a:t>                                </a:t>
            </a:r>
            <a:r>
              <a:rPr lang="hr-HR" sz="1000" cap="none">
                <a:solidFill>
                  <a:schemeClr val="accent1"/>
                </a:solidFill>
                <a:latin typeface="Arial" charset="0"/>
              </a:rPr>
              <a:t>ANITA ARANZA</a:t>
            </a:r>
            <a:br>
              <a:rPr lang="hr-HR" sz="1000" cap="none">
                <a:solidFill>
                  <a:schemeClr val="accent1"/>
                </a:solidFill>
                <a:latin typeface="Arial" charset="0"/>
              </a:rPr>
            </a:br>
            <a:r>
              <a:rPr lang="hr-HR" sz="1000" cap="none">
                <a:solidFill>
                  <a:schemeClr val="accent1"/>
                </a:solidFill>
                <a:latin typeface="Arial" charset="0"/>
              </a:rPr>
              <a:t>                                UPRAVNI ODJEL ZA TURIZAM I POMORSTVO</a:t>
            </a:r>
            <a:br>
              <a:rPr lang="hr-HR" sz="1000" cap="none">
                <a:solidFill>
                  <a:schemeClr val="accent1"/>
                </a:solidFill>
                <a:latin typeface="Arial" charset="0"/>
              </a:rPr>
            </a:br>
            <a:r>
              <a:rPr lang="hr-HR" sz="1000" cap="none">
                <a:solidFill>
                  <a:schemeClr val="accent1"/>
                </a:solidFill>
                <a:latin typeface="Arial" charset="0"/>
              </a:rPr>
              <a:t>                                SPLITSKO-DALMATINSKA ŽUPANIJA                                                                                                                                          MAKARSKA, 13.02.2020.</a:t>
            </a:r>
            <a:endParaRPr lang="en-US" sz="1000" cap="none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536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5640388"/>
            <a:ext cx="917575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cdf674_main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288" y="1931988"/>
            <a:ext cx="54324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>
          <a:xfrm>
            <a:off x="1065213" y="3254375"/>
            <a:ext cx="9664700" cy="2206625"/>
          </a:xfrm>
        </p:spPr>
        <p:txBody>
          <a:bodyPr/>
          <a:lstStyle/>
          <a:p>
            <a:pPr>
              <a:defRPr/>
            </a:pPr>
            <a:br>
              <a:rPr lang="hr-HR" sz="5400"/>
            </a:b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Javni poziv će biti objavljen </a:t>
            </a: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</a:t>
            </a:r>
            <a: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ožujku 2020.</a:t>
            </a: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 mrežnim stranicama Splitsko-dalmatinske županije </a:t>
            </a: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www.dalmacija.hr</a:t>
            </a:r>
            <a:br>
              <a:rPr lang="hr-H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br>
              <a:rPr lang="hr-HR" sz="3600" b="1"/>
            </a:br>
            <a:endParaRPr lang="hr-HR" sz="36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6513" y="4983163"/>
            <a:ext cx="9401175" cy="4603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hr-HR" b="1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450850" y="161925"/>
            <a:ext cx="11290300" cy="3613150"/>
          </a:xfrm>
        </p:spPr>
        <p:txBody>
          <a:bodyPr/>
          <a:lstStyle/>
          <a:p>
            <a:pPr>
              <a:defRPr/>
            </a:pP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 sva pitanja Vam stojimo na raspolaganju</a:t>
            </a: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b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lino.ursic@dalmacija.hr</a:t>
            </a:r>
            <a:b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b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021 400 081</a:t>
            </a:r>
            <a:b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r-HR" sz="3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021 400 011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4303713"/>
            <a:ext cx="2614613" cy="990600"/>
          </a:xfrm>
        </p:spPr>
        <p:txBody>
          <a:bodyPr/>
          <a:lstStyle/>
          <a:p>
            <a:pPr>
              <a:defRPr/>
            </a:pPr>
            <a:endParaRPr lang="hr-HR" dirty="0"/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4197350"/>
            <a:ext cx="9017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349250" y="836613"/>
            <a:ext cx="10479088" cy="676275"/>
          </a:xfrm>
        </p:spPr>
        <p:txBody>
          <a:bodyPr/>
          <a:lstStyle/>
          <a:p>
            <a:pPr>
              <a:defRPr/>
            </a:pPr>
            <a:r>
              <a:rPr lang="hr-HR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Analiza odobrenih sredstava putem Programa 2016.-2019.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79413" y="2259013"/>
            <a:ext cx="10487025" cy="4141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Odobreno je 11.500.000,00 kn bespovratnih sredstava</a:t>
            </a:r>
          </a:p>
          <a:p>
            <a:pPr>
              <a:lnSpc>
                <a:spcPct val="80000"/>
              </a:lnSpc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632 Korisnika ostvarila su pravo na bespovratna sredstva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hr-HR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73050" y="255588"/>
            <a:ext cx="10518775" cy="747712"/>
          </a:xfrm>
        </p:spPr>
        <p:txBody>
          <a:bodyPr/>
          <a:lstStyle/>
          <a:p>
            <a:pPr algn="l" eaLnBrk="1" hangingPunct="1"/>
            <a:r>
              <a:rPr lang="hr-HR" sz="2000" b="1">
                <a:solidFill>
                  <a:schemeClr val="accent1"/>
                </a:solidFill>
                <a:latin typeface="Arial" charset="0"/>
              </a:rPr>
              <a:t>Program Podizanja kvalitete turističke ponude na području SDŽ</a:t>
            </a:r>
            <a:endParaRPr lang="en-US" sz="20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 flipH="1" flipV="1">
            <a:off x="10850563" y="5715000"/>
            <a:ext cx="1009650" cy="46038"/>
          </a:xfrm>
        </p:spPr>
        <p:txBody>
          <a:bodyPr rtlCol="0">
            <a:normAutofit fontScale="25000" lnSpcReduction="20000"/>
          </a:bodyPr>
          <a:lstStyle/>
          <a:p>
            <a:pPr marL="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9188"/>
            <a:ext cx="11661775" cy="4975225"/>
          </a:xfrm>
        </p:spPr>
        <p:txBody>
          <a:bodyPr>
            <a:noAutofit/>
          </a:bodyPr>
          <a:lstStyle/>
          <a:p>
            <a:pPr marL="387350" indent="-342900" algn="l" eaLnBrk="1" hangingPunct="1">
              <a:spcBef>
                <a:spcPts val="1800"/>
              </a:spcBef>
            </a:pPr>
            <a:r>
              <a:rPr lang="hr-HR" sz="2000" b="1" cap="none">
                <a:solidFill>
                  <a:schemeClr val="accent1"/>
                </a:solidFill>
                <a:latin typeface="Arial" charset="0"/>
              </a:rPr>
              <a:t>Mjera I.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cap="none">
                <a:solidFill>
                  <a:schemeClr val="accent1"/>
                </a:solidFill>
                <a:latin typeface="Arial" charset="0"/>
              </a:rPr>
              <a:t>Podizanje kvalitete</a:t>
            </a:r>
            <a:r>
              <a:rPr lang="pl-PL" sz="2000" b="1" cap="none">
                <a:solidFill>
                  <a:schemeClr val="accent1"/>
                </a:solidFill>
                <a:latin typeface="Arial" charset="0"/>
              </a:rPr>
              <a:t> postojećih Objekata za pružanje usluge smještaja u domaćinstvu 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cap="none">
                <a:solidFill>
                  <a:schemeClr val="accent1"/>
                </a:solidFill>
                <a:latin typeface="Arial" charset="0"/>
              </a:rPr>
              <a:t>na području Splitsko-dalmatinske županije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hr-HR" sz="2000" b="1" cap="none">
                <a:solidFill>
                  <a:schemeClr val="accent1"/>
                </a:solidFill>
                <a:latin typeface="Arial" charset="0"/>
              </a:rPr>
              <a:t>Mjera II.</a:t>
            </a:r>
            <a:endParaRPr lang="en-US" sz="2000" b="1" cap="none">
              <a:solidFill>
                <a:schemeClr val="accent1"/>
              </a:solidFill>
              <a:latin typeface="Arial" charset="0"/>
            </a:endParaRP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cap="none">
                <a:solidFill>
                  <a:schemeClr val="accent1"/>
                </a:solidFill>
                <a:latin typeface="Arial" charset="0"/>
              </a:rPr>
              <a:t>Poticanje kategoriziranja većeg broja </a:t>
            </a:r>
            <a:r>
              <a:rPr lang="pl-PL" sz="2000" b="1" cap="none">
                <a:solidFill>
                  <a:schemeClr val="accent1"/>
                </a:solidFill>
                <a:latin typeface="Arial" charset="0"/>
              </a:rPr>
              <a:t>novih Objekata za pružanje usluge smještaja u 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b="1" cap="none">
                <a:solidFill>
                  <a:schemeClr val="accent1"/>
                </a:solidFill>
                <a:latin typeface="Arial" charset="0"/>
              </a:rPr>
              <a:t>domaćinstvu</a:t>
            </a:r>
            <a:r>
              <a:rPr lang="pl-PL" sz="2000" cap="none">
                <a:solidFill>
                  <a:schemeClr val="accent1"/>
                </a:solidFill>
                <a:latin typeface="Arial" charset="0"/>
              </a:rPr>
              <a:t>, kategorije „Kuća za odmor” s elementima tradicijske gradnje na području unutrašnjosti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cap="none">
                <a:solidFill>
                  <a:schemeClr val="accent1"/>
                </a:solidFill>
                <a:latin typeface="Arial" charset="0"/>
              </a:rPr>
              <a:t>otoka i zaleđa Splitsko-dalmatinske županije</a:t>
            </a:r>
            <a:r>
              <a:rPr lang="pl-PL" sz="2000" cap="none">
                <a:solidFill>
                  <a:srgbClr val="1B4855"/>
                </a:solidFill>
                <a:latin typeface="Arial" charset="0"/>
              </a:rPr>
              <a:t> 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pl-PL" sz="2000" b="1" cap="none">
                <a:solidFill>
                  <a:schemeClr val="accent1"/>
                </a:solidFill>
                <a:latin typeface="Arial" charset="0"/>
              </a:rPr>
              <a:t>Mjera III.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Poticanje otvaranja </a:t>
            </a:r>
            <a:r>
              <a:rPr lang="hr-HR" sz="2000" b="1" cap="none">
                <a:solidFill>
                  <a:schemeClr val="accent1"/>
                </a:solidFill>
                <a:latin typeface="Arial" charset="0"/>
              </a:rPr>
              <a:t>novih turističkih i ugostiteljskih sadržaja</a:t>
            </a: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 na području unutrašnjosti otoka i </a:t>
            </a:r>
          </a:p>
          <a:p>
            <a:pPr marL="387350" indent="-342900" algn="l" eaLnBrk="1" hangingPunct="1">
              <a:spcBef>
                <a:spcPts val="1800"/>
              </a:spcBef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zaleđa Splitsko-dalmatinske županije</a:t>
            </a:r>
            <a:endParaRPr lang="pl-PL" sz="2000" cap="none">
              <a:solidFill>
                <a:schemeClr val="accent1"/>
              </a:solidFill>
              <a:latin typeface="Arial" charset="0"/>
            </a:endParaRPr>
          </a:p>
          <a:p>
            <a:pPr marL="387350" indent="-342900" algn="l" eaLnBrk="1" hangingPunct="1">
              <a:spcBef>
                <a:spcPts val="1800"/>
              </a:spcBef>
            </a:pPr>
            <a:endParaRPr lang="pl-PL" sz="2000" cap="none">
              <a:solidFill>
                <a:schemeClr val="accent1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82613"/>
            <a:ext cx="10417175" cy="15875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27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hr-HR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434" name="Text Placeholder 3"/>
          <p:cNvSpPr>
            <a:spLocks noGrp="1"/>
          </p:cNvSpPr>
          <p:nvPr>
            <p:ph type="body" idx="1"/>
          </p:nvPr>
        </p:nvSpPr>
        <p:spPr>
          <a:xfrm>
            <a:off x="452438" y="427038"/>
            <a:ext cx="10963275" cy="294005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b="1" cap="none">
                <a:solidFill>
                  <a:srgbClr val="4557A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Ciljevi Mjere I.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endParaRPr lang="hr-HR" sz="2000" cap="none">
              <a:solidFill>
                <a:schemeClr val="accent1"/>
              </a:solidFill>
              <a:latin typeface="Arial" charset="0"/>
            </a:endParaRP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- povećanje kvalitete postojećih smještajnih kapacitete kroz dodatne sadržaje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- povećanje razine zauzetosti smještajnih kapaciteta i produljenje sezone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- razvoj cikloturizma te ostalih oblika aktivnog turizma na području Splitsko-dalmatinske    županije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- štednja energije i korištenje obnovljivih izvora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hr-HR" sz="2000" cap="none">
                <a:solidFill>
                  <a:schemeClr val="accent1"/>
                </a:solidFill>
                <a:latin typeface="Arial" charset="0"/>
              </a:rPr>
              <a:t>- društvena i ekološka odgovornost</a:t>
            </a:r>
          </a:p>
          <a:p>
            <a:pPr algn="l" eaLnBrk="1" hangingPunct="1">
              <a:spcBef>
                <a:spcPct val="0"/>
              </a:spcBef>
              <a:buFontTx/>
              <a:buChar char="-"/>
              <a:defRPr/>
            </a:pPr>
            <a:endParaRPr lang="hr-HR" sz="2000" cap="none">
              <a:solidFill>
                <a:schemeClr val="tx2"/>
              </a:solidFill>
              <a:latin typeface="Arial" charset="0"/>
            </a:endParaRPr>
          </a:p>
          <a:p>
            <a:pPr algn="l" eaLnBrk="1" hangingPunct="1">
              <a:spcBef>
                <a:spcPct val="0"/>
              </a:spcBef>
              <a:buFontTx/>
              <a:buChar char="-"/>
              <a:defRPr/>
            </a:pPr>
            <a:endParaRPr lang="hr-HR" sz="2400" cap="none">
              <a:solidFill>
                <a:srgbClr val="286D7F"/>
              </a:solidFill>
            </a:endParaRPr>
          </a:p>
          <a:p>
            <a:pPr algn="l" eaLnBrk="1" hangingPunct="1">
              <a:spcBef>
                <a:spcPct val="0"/>
              </a:spcBef>
              <a:buFontTx/>
              <a:buChar char="-"/>
              <a:defRPr/>
            </a:pPr>
            <a:endParaRPr lang="hr-HR" sz="2400" cap="none">
              <a:solidFill>
                <a:srgbClr val="286D7F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2000" cap="none">
              <a:solidFill>
                <a:srgbClr val="286D7F"/>
              </a:solidFill>
            </a:endParaRP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2850" y="5222875"/>
            <a:ext cx="23336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5178425"/>
            <a:ext cx="4148138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3950" y="3443288"/>
            <a:ext cx="2333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838" y="5162550"/>
            <a:ext cx="2249487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7638" y="3440113"/>
            <a:ext cx="26701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>
          <a:xfrm>
            <a:off x="260350" y="317500"/>
            <a:ext cx="11579225" cy="928688"/>
          </a:xfrm>
        </p:spPr>
        <p:txBody>
          <a:bodyPr/>
          <a:lstStyle/>
          <a:p>
            <a:pPr eaLnBrk="1" hangingPunct="1">
              <a:defRPr/>
            </a:pPr>
            <a:br>
              <a:rPr lang="hr-HR" sz="2400"/>
            </a:br>
            <a:r>
              <a:rPr lang="hr-HR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Mjera I. - </a:t>
            </a:r>
            <a:r>
              <a:rPr lang="pl-PL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Podizanje kvalitete postojećih Objekata u domaćinstvu na području Splitsko- dalmatinske županije</a:t>
            </a:r>
            <a:br>
              <a:rPr lang="pl-PL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n-US" sz="22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9473" name="Group 17"/>
          <p:cNvGraphicFramePr>
            <a:graphicFrameLocks noGrp="1"/>
          </p:cNvGraphicFramePr>
          <p:nvPr/>
        </p:nvGraphicFramePr>
        <p:xfrm>
          <a:off x="257175" y="1476375"/>
          <a:ext cx="11510963" cy="4554538"/>
        </p:xfrm>
        <a:graphic>
          <a:graphicData uri="http://schemas.openxmlformats.org/drawingml/2006/table">
            <a:tbl>
              <a:tblPr/>
              <a:tblGrid>
                <a:gridCol w="25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5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Iznos potpore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30.000,00 kn za izgradnju bazena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20.000,00 kn za ostale projekte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Korisnici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Fizi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 osoba koja pru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usluge smještaja u doma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instvu – registrirani privatni iznajmljiva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Prihvatljivi Projekti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AutoNum type="arabicPeriod"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Ekološko certificiranje smještajnih jedinica u domaćinstvu (Udruga Sunce)</a:t>
                      </a: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AutoNum type="arabicPeriod"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AutoNum type="arabicPeriod"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Izgradnja i opremanje isklju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ivo novih bazena u zaleđu SDŽ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Kupnja sportske opreme kao npr. bicikle, elektri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 bicikle, kajaci, kanui,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SUP-ovi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9288" y="414338"/>
            <a:ext cx="10815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solidFill>
                  <a:schemeClr val="accent1"/>
                </a:solidFill>
                <a:latin typeface="Arial" charset="0"/>
              </a:rPr>
              <a:t>Ciljevi Mjere II.</a:t>
            </a:r>
            <a:endParaRPr lang="hr-HR" sz="2400" b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2048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379913"/>
            <a:ext cx="24638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4888" y="5081588"/>
            <a:ext cx="23050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8613" y="5083175"/>
            <a:ext cx="22383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Placeholder 3"/>
          <p:cNvSpPr txBox="1">
            <a:spLocks/>
          </p:cNvSpPr>
          <p:nvPr/>
        </p:nvSpPr>
        <p:spPr bwMode="auto">
          <a:xfrm>
            <a:off x="527050" y="473075"/>
            <a:ext cx="114220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2860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endParaRPr lang="hr-HR" b="0">
              <a:solidFill>
                <a:schemeClr val="accent1"/>
              </a:solidFill>
              <a:latin typeface="Arial" charset="0"/>
            </a:endParaRPr>
          </a:p>
          <a:p>
            <a:pPr marL="273050" indent="-22860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endParaRPr lang="hr-HR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273050" indent="-22860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r>
              <a:rPr lang="hr-HR" b="0">
                <a:solidFill>
                  <a:schemeClr val="accent1"/>
                </a:solidFill>
                <a:latin typeface="Arial" charset="0"/>
              </a:rPr>
              <a:t>- ve</a:t>
            </a:r>
            <a:r>
              <a:rPr lang="pl-PL" b="0">
                <a:solidFill>
                  <a:schemeClr val="accent1"/>
                </a:solidFill>
                <a:latin typeface="Arial" charset="0"/>
              </a:rPr>
              <a:t>ć</a:t>
            </a:r>
            <a:r>
              <a:rPr lang="hr-HR" b="0">
                <a:solidFill>
                  <a:schemeClr val="accent1"/>
                </a:solidFill>
                <a:latin typeface="Arial" charset="0"/>
              </a:rPr>
              <a:t>i broj smještajnih kapaciteta u unutrašnjosti otoka i u zaleđu Splitsko-dalmatinske županije</a:t>
            </a:r>
          </a:p>
          <a:p>
            <a:pPr marL="273050" indent="-228600" eaLnBrk="0" hangingPunct="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r>
              <a:rPr lang="hr-HR" b="0">
                <a:solidFill>
                  <a:schemeClr val="accent1"/>
                </a:solidFill>
                <a:latin typeface="Arial" charset="0"/>
              </a:rPr>
              <a:t>- razvoj ruralnog turizma</a:t>
            </a:r>
          </a:p>
          <a:p>
            <a:pPr marL="273050" indent="-228600" eaLnBrk="0" hangingPunct="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r>
              <a:rPr lang="hr-HR" b="0">
                <a:solidFill>
                  <a:schemeClr val="accent1"/>
                </a:solidFill>
                <a:latin typeface="Arial" charset="0"/>
              </a:rPr>
              <a:t>- razvoj poljoprivredne proizvodnje</a:t>
            </a:r>
          </a:p>
          <a:p>
            <a:pPr marL="273050" indent="-228600" eaLnBrk="0" hangingPunct="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r>
              <a:rPr lang="hr-HR" b="0">
                <a:solidFill>
                  <a:schemeClr val="accent1"/>
                </a:solidFill>
                <a:latin typeface="Arial" charset="0"/>
              </a:rPr>
              <a:t>- zaustavljanje raseljavanja domicilnog stanovništva</a:t>
            </a:r>
          </a:p>
          <a:p>
            <a:pPr marL="273050" indent="-228600" eaLnBrk="0" hangingPunct="0">
              <a:lnSpc>
                <a:spcPct val="90000"/>
              </a:lnSpc>
              <a:spcBef>
                <a:spcPts val="1800"/>
              </a:spcBef>
              <a:buSzPct val="100000"/>
              <a:buFont typeface="Arial" charset="0"/>
              <a:buNone/>
              <a:defRPr/>
            </a:pPr>
            <a:r>
              <a:rPr lang="hr-HR" b="0">
                <a:solidFill>
                  <a:schemeClr val="accent1"/>
                </a:solidFill>
                <a:latin typeface="Arial" charset="0"/>
              </a:rPr>
              <a:t>- o</a:t>
            </a:r>
            <a:r>
              <a:rPr lang="pl-PL" b="0">
                <a:solidFill>
                  <a:schemeClr val="accent1"/>
                </a:solidFill>
                <a:latin typeface="Arial" charset="0"/>
              </a:rPr>
              <a:t>č</a:t>
            </a:r>
            <a:r>
              <a:rPr lang="hr-HR" b="0">
                <a:solidFill>
                  <a:schemeClr val="accent1"/>
                </a:solidFill>
                <a:latin typeface="Arial" charset="0"/>
              </a:rPr>
              <a:t>uvanje kulturne baštine, tradicije i specifičnosti destinacije</a:t>
            </a:r>
            <a:endParaRPr lang="en-US" b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2048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263" y="4459288"/>
            <a:ext cx="23050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2" descr="20191029_1049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1275" y="4438650"/>
            <a:ext cx="2352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3" descr="Untitl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18600" y="5024438"/>
            <a:ext cx="23923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146050" y="0"/>
            <a:ext cx="10704513" cy="1509713"/>
          </a:xfrm>
        </p:spPr>
        <p:txBody>
          <a:bodyPr/>
          <a:lstStyle/>
          <a:p>
            <a:pPr eaLnBrk="1" hangingPunct="1">
              <a:defRPr/>
            </a:pPr>
            <a:r>
              <a:rPr lang="hr-HR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Mjera II. - </a:t>
            </a:r>
            <a:r>
              <a:rPr lang="pl-PL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Veći broj novih Objekata za pružanje usluge smještaja u domaćinstvu, kategorija „Kuća za odmor” s elementima tradicijske gradnje na području unutrašnjosti otoka i zaleđa SDŽ</a:t>
            </a:r>
            <a:endParaRPr lang="hr-HR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237163" y="3244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800" b="0"/>
              <a:t> </a:t>
            </a:r>
          </a:p>
        </p:txBody>
      </p:sp>
      <p:graphicFrame>
        <p:nvGraphicFramePr>
          <p:cNvPr id="26652" name="Group 28"/>
          <p:cNvGraphicFramePr>
            <a:graphicFrameLocks noGrp="1"/>
          </p:cNvGraphicFramePr>
          <p:nvPr/>
        </p:nvGraphicFramePr>
        <p:xfrm>
          <a:off x="122238" y="2262188"/>
          <a:ext cx="11899900" cy="3421062"/>
        </p:xfrm>
        <a:graphic>
          <a:graphicData uri="http://schemas.openxmlformats.org/drawingml/2006/table">
            <a:tbl>
              <a:tblPr/>
              <a:tblGrid>
                <a:gridCol w="2462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7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Iznos potpore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75.000,00 kn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Korisnici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Fizi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 osoba koja 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e pru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ati usluge u doma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instvu, kategorija smještajnog objekta "Ku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za odmor" -  budu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 privatni iznajmljiva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č</a:t>
                      </a: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Prihvatljivi Projekti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Obnova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 Uređenje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 Opremanje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 Gradnja bazena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360363" y="265113"/>
            <a:ext cx="10490200" cy="839787"/>
          </a:xfrm>
        </p:spPr>
        <p:txBody>
          <a:bodyPr/>
          <a:lstStyle/>
          <a:p>
            <a:pPr>
              <a:defRPr/>
            </a:pPr>
            <a:r>
              <a:rPr lang="hr-HR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Ciljevi Mjere III.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265113" y="1573213"/>
            <a:ext cx="10585450" cy="4141787"/>
          </a:xfrm>
        </p:spPr>
        <p:txBody>
          <a:bodyPr/>
          <a:lstStyle/>
          <a:p>
            <a:pPr>
              <a:buFontTx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razvoj održivog turizma</a:t>
            </a:r>
          </a:p>
          <a:p>
            <a:pPr>
              <a:buFontTx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novo zapošljavanje</a:t>
            </a:r>
          </a:p>
          <a:p>
            <a:pPr>
              <a:buFontTx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povećanje turističke potrošnje</a:t>
            </a:r>
          </a:p>
          <a:p>
            <a:pPr>
              <a:buFont typeface="Arial" charset="0"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razvoj ruralnog turizma</a:t>
            </a:r>
          </a:p>
          <a:p>
            <a:pPr>
              <a:buFont typeface="Arial" charset="0"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razvoj poljoprivredne proizvodnje</a:t>
            </a:r>
          </a:p>
          <a:p>
            <a:pPr>
              <a:buFont typeface="Arial" charset="0"/>
              <a:buNone/>
            </a:pPr>
            <a:r>
              <a:rPr lang="hr-HR">
                <a:solidFill>
                  <a:schemeClr val="accent1"/>
                </a:solidFill>
                <a:latin typeface="Arial" charset="0"/>
              </a:rPr>
              <a:t>- pokretanje ostalih gospodarskih  subjekata</a:t>
            </a:r>
            <a:endParaRPr lang="hr-HR">
              <a:latin typeface="Arial" charset="0"/>
            </a:endParaRPr>
          </a:p>
        </p:txBody>
      </p:sp>
      <p:pic>
        <p:nvPicPr>
          <p:cNvPr id="22531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9950" y="2978150"/>
            <a:ext cx="220821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0013" y="654050"/>
            <a:ext cx="223837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246063" y="265113"/>
            <a:ext cx="10604500" cy="1087437"/>
          </a:xfrm>
        </p:spPr>
        <p:txBody>
          <a:bodyPr/>
          <a:lstStyle/>
          <a:p>
            <a:pPr>
              <a:defRPr/>
            </a:pPr>
            <a:r>
              <a:rPr lang="hr-HR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Mjera III. - Poticanje otvaranja novih turističkih i ugostiteljskih sadržaja na području unutrašnjosti otoka i zaleđa Splitsko-dalmatinske županije</a:t>
            </a:r>
            <a:br>
              <a:rPr lang="pl-PL" sz="2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hr-HR" sz="24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36901" name="Group 37"/>
          <p:cNvGraphicFramePr>
            <a:graphicFrameLocks noGrp="1"/>
          </p:cNvGraphicFramePr>
          <p:nvPr>
            <p:ph idx="4294967295"/>
          </p:nvPr>
        </p:nvGraphicFramePr>
        <p:xfrm>
          <a:off x="312738" y="1182688"/>
          <a:ext cx="10537825" cy="6248400"/>
        </p:xfrm>
        <a:graphic>
          <a:graphicData uri="http://schemas.openxmlformats.org/drawingml/2006/table">
            <a:tbl>
              <a:tblPr/>
              <a:tblGrid>
                <a:gridCol w="217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8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Iznos potpore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 75.000,00 kn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Korisnici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Trgovačka društva izvan javnog sektora, obrti, OPG-ovi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3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Prihvatljivi Projekti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735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Obnova, proširenje i uređenje postoje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ih te ulaganje u budu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e OPG-ove s upisanom dopunskom djelatnoš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u pružanja ugostiteljskih usluga u vidu izletišta i/ili kušaonice</a:t>
                      </a:r>
                    </a:p>
                    <a:p>
                      <a:pPr marL="38735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8735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 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Obnova, proširenje i uređenje postoje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ih te ulaganje u budu</a:t>
                      </a: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ć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e ugostiteljske objekte za obavljanje ugostiteljske djelatnosti iz skupine BAROVI, vrsta </a:t>
                      </a:r>
                      <a:r>
                        <a:rPr kumimoji="0" lang="hr-HR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KONOBA 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ili</a:t>
                      </a:r>
                      <a:r>
                        <a:rPr kumimoji="0" lang="hr-HR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KUŠAONICA</a:t>
                      </a:r>
                    </a:p>
                    <a:p>
                      <a:pPr marL="38735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8735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 </a:t>
                      </a:r>
                      <a:r>
                        <a:rPr kumimoji="0" lang="hr-H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Razvoj i unapređenje dodatnih sadržaja: sportsko-rekreativnim, kreativno-edukativni sadržaji, tematski parkovi na poljoprivrednim gospodarstvima</a:t>
                      </a: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615</Words>
  <Application>Microsoft Office PowerPoint</Application>
  <PresentationFormat>Široki zaslon</PresentationFormat>
  <Paragraphs>84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Georgia</vt:lpstr>
      <vt:lpstr>Ocean 16x9</vt:lpstr>
      <vt:lpstr>  P  R  O  G  R  A  M PODIZANJA KVALITETE TURISTIČKE PONUDE NA PODRUČJU SPLITSKO – DALMATINSKE ŽUPANIJE </vt:lpstr>
      <vt:lpstr>Analiza odobrenih sredstava putem Programa 2016.-2019.</vt:lpstr>
      <vt:lpstr>Program Podizanja kvalitete turističke ponude na području SDŽ</vt:lpstr>
      <vt:lpstr>          </vt:lpstr>
      <vt:lpstr> Mjera I. - Podizanje kvalitete postojećih Objekata u domaćinstvu na području Splitsko- dalmatinske županije </vt:lpstr>
      <vt:lpstr>PowerPoint prezentacija</vt:lpstr>
      <vt:lpstr>Mjera II. - Veći broj novih Objekata za pružanje usluge smještaja u domaćinstvu, kategorija „Kuća za odmor” s elementima tradicijske gradnje na području unutrašnjosti otoka i zaleđa SDŽ</vt:lpstr>
      <vt:lpstr>Ciljevi Mjere III.</vt:lpstr>
      <vt:lpstr>Mjera III. - Poticanje otvaranja novih turističkih i ugostiteljskih sadržaja na području unutrašnjosti otoka i zaleđa Splitsko-dalmatinske županije </vt:lpstr>
      <vt:lpstr> Javni poziv će biti objavljen  u ožujku 2020.  na mrežnim stranicama Splitsko-dalmatinske županije   www.dalmacija.hr  </vt:lpstr>
      <vt:lpstr>Za sva pitanja Vam stojimo na raspolaganju   lino.ursic@dalmacija.hr  021 400 081 021 400 011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  R  O  G  R  A  M PODIZANJA KVALITETE TURISTIČKE PONUDE NA PODRUČJU SPLITSKO – DALMATINSKE ŽUPANIJE ZA 2018. GODINU</dc:title>
  <dc:creator>IVO I ANITA</dc:creator>
  <cp:lastModifiedBy>Mara Makarska</cp:lastModifiedBy>
  <cp:revision>208</cp:revision>
  <dcterms:created xsi:type="dcterms:W3CDTF">2018-02-07T17:54:26Z</dcterms:created>
  <dcterms:modified xsi:type="dcterms:W3CDTF">2020-02-13T07:47:57Z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